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sldIdLst>
    <p:sldId id="257" r:id="rId2"/>
    <p:sldId id="258" r:id="rId3"/>
    <p:sldId id="261" r:id="rId4"/>
    <p:sldId id="259" r:id="rId5"/>
    <p:sldId id="264" r:id="rId6"/>
    <p:sldId id="263" r:id="rId7"/>
    <p:sldId id="285" r:id="rId8"/>
    <p:sldId id="260" r:id="rId9"/>
    <p:sldId id="265" r:id="rId10"/>
    <p:sldId id="266" r:id="rId11"/>
    <p:sldId id="267" r:id="rId12"/>
    <p:sldId id="269" r:id="rId13"/>
    <p:sldId id="270" r:id="rId14"/>
    <p:sldId id="273" r:id="rId15"/>
    <p:sldId id="271" r:id="rId16"/>
    <p:sldId id="272" r:id="rId17"/>
    <p:sldId id="275" r:id="rId18"/>
    <p:sldId id="274" r:id="rId19"/>
    <p:sldId id="276" r:id="rId20"/>
    <p:sldId id="278" r:id="rId21"/>
    <p:sldId id="277" r:id="rId22"/>
    <p:sldId id="283" r:id="rId23"/>
    <p:sldId id="279" r:id="rId24"/>
    <p:sldId id="284" r:id="rId25"/>
    <p:sldId id="287" r:id="rId26"/>
    <p:sldId id="280" r:id="rId27"/>
    <p:sldId id="281" r:id="rId28"/>
    <p:sldId id="282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401AA5-7EDE-4CDF-8DE8-2924A4D01BB9}">
          <p14:sldIdLst>
            <p14:sldId id="257"/>
            <p14:sldId id="258"/>
            <p14:sldId id="261"/>
            <p14:sldId id="259"/>
            <p14:sldId id="264"/>
            <p14:sldId id="263"/>
            <p14:sldId id="285"/>
            <p14:sldId id="260"/>
            <p14:sldId id="265"/>
            <p14:sldId id="266"/>
            <p14:sldId id="267"/>
            <p14:sldId id="269"/>
            <p14:sldId id="270"/>
            <p14:sldId id="273"/>
            <p14:sldId id="271"/>
            <p14:sldId id="272"/>
            <p14:sldId id="275"/>
            <p14:sldId id="274"/>
            <p14:sldId id="276"/>
            <p14:sldId id="278"/>
            <p14:sldId id="277"/>
            <p14:sldId id="283"/>
            <p14:sldId id="279"/>
            <p14:sldId id="284"/>
            <p14:sldId id="287"/>
            <p14:sldId id="280"/>
            <p14:sldId id="281"/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8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1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9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9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4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7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9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5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www.awex.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elgiantrade.org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twitter.com/awex_belgiu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elgiantrade-australia.org/visual-expressio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lusters.wallonie.be/plastiwin-fr/evenements.html?IDC=3227&amp;page=7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hyperlink" Target="http://www.wallimage.be/newsfile.php?lang=uk&amp;id=155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hyperlink" Target="http://www.solvalboues.be/" TargetMode="External"/><Relationship Id="rId10" Type="http://schemas.openxmlformats.org/officeDocument/2006/relationships/hyperlink" Target="http://www.ecolaserfact.eu/content/cluster-photonique-belgium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win.org/biowin/en/5408-home.html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www.investinwallonia.be/2015/06/le-pole-mecatech-forme-les-competences-de-demain/" TargetMode="External"/><Relationship Id="rId2" Type="http://schemas.openxmlformats.org/officeDocument/2006/relationships/hyperlink" Target="http://clusters.wallonie.be/logisticsinwallonia-en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lifelcip.eu/FR/Green-Win-17.html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hyperlink" Target="https://www.wagralim.be/" TargetMode="External"/><Relationship Id="rId4" Type="http://schemas.openxmlformats.org/officeDocument/2006/relationships/hyperlink" Target="http://www.skywin.be/" TargetMode="Externa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archive.clustercollaboration.eu/web/pole-mecatec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archive.clustercollaboration.eu/web/pole-mecatec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jpeg"/><Relationship Id="rId18" Type="http://schemas.openxmlformats.org/officeDocument/2006/relationships/image" Target="../media/image65.png"/><Relationship Id="rId26" Type="http://schemas.openxmlformats.org/officeDocument/2006/relationships/image" Target="../media/image71.jpeg"/><Relationship Id="rId39" Type="http://schemas.openxmlformats.org/officeDocument/2006/relationships/image" Target="../media/image82.jpeg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78.jpeg"/><Relationship Id="rId42" Type="http://schemas.openxmlformats.org/officeDocument/2006/relationships/image" Target="../media/image52.png"/><Relationship Id="rId47" Type="http://schemas.openxmlformats.org/officeDocument/2006/relationships/image" Target="../media/image88.jpeg"/><Relationship Id="rId50" Type="http://schemas.openxmlformats.org/officeDocument/2006/relationships/image" Target="../media/image91.png"/><Relationship Id="rId55" Type="http://schemas.openxmlformats.org/officeDocument/2006/relationships/hyperlink" Target="https://twitter.com/siemens" TargetMode="External"/><Relationship Id="rId63" Type="http://schemas.openxmlformats.org/officeDocument/2006/relationships/hyperlink" Target="https://m2north.com/companies/mittalsteel/vereeniging" TargetMode="Externa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29" Type="http://schemas.openxmlformats.org/officeDocument/2006/relationships/image" Target="../media/image73.jpeg"/><Relationship Id="rId41" Type="http://schemas.openxmlformats.org/officeDocument/2006/relationships/oleObject" Target="../embeddings/oleObject3.bin"/><Relationship Id="rId54" Type="http://schemas.openxmlformats.org/officeDocument/2006/relationships/image" Target="../media/image94.jpeg"/><Relationship Id="rId62" Type="http://schemas.openxmlformats.org/officeDocument/2006/relationships/image" Target="../media/image9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69.jpeg"/><Relationship Id="rId32" Type="http://schemas.openxmlformats.org/officeDocument/2006/relationships/image" Target="../media/image76.jpeg"/><Relationship Id="rId37" Type="http://schemas.openxmlformats.org/officeDocument/2006/relationships/hyperlink" Target="http://www.sketchers.com/home.jhtml;$sessionid$I3WU3ZAAAC4T5LAWAQFCM4Q" TargetMode="External"/><Relationship Id="rId40" Type="http://schemas.openxmlformats.org/officeDocument/2006/relationships/image" Target="../media/image83.png"/><Relationship Id="rId45" Type="http://schemas.openxmlformats.org/officeDocument/2006/relationships/image" Target="../media/image86.png"/><Relationship Id="rId53" Type="http://schemas.openxmlformats.org/officeDocument/2006/relationships/hyperlink" Target="http://www.alstom.com/cs/czech-republic/" TargetMode="External"/><Relationship Id="rId58" Type="http://schemas.openxmlformats.org/officeDocument/2006/relationships/image" Target="../media/image96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68.png"/><Relationship Id="rId28" Type="http://schemas.openxmlformats.org/officeDocument/2006/relationships/image" Target="../media/image72.jpeg"/><Relationship Id="rId36" Type="http://schemas.openxmlformats.org/officeDocument/2006/relationships/image" Target="../media/image80.png"/><Relationship Id="rId49" Type="http://schemas.openxmlformats.org/officeDocument/2006/relationships/image" Target="../media/image90.png"/><Relationship Id="rId57" Type="http://schemas.openxmlformats.org/officeDocument/2006/relationships/hyperlink" Target="http://www.lyreco.com/OLO/" TargetMode="External"/><Relationship Id="rId61" Type="http://schemas.openxmlformats.org/officeDocument/2006/relationships/hyperlink" Target="https://twitter.com/agcglasseurope" TargetMode="External"/><Relationship Id="rId10" Type="http://schemas.openxmlformats.org/officeDocument/2006/relationships/image" Target="../media/image60.png"/><Relationship Id="rId19" Type="http://schemas.openxmlformats.org/officeDocument/2006/relationships/image" Target="../media/image66.png"/><Relationship Id="rId31" Type="http://schemas.openxmlformats.org/officeDocument/2006/relationships/image" Target="../media/image75.png"/><Relationship Id="rId44" Type="http://schemas.openxmlformats.org/officeDocument/2006/relationships/image" Target="../media/image85.png"/><Relationship Id="rId52" Type="http://schemas.openxmlformats.org/officeDocument/2006/relationships/image" Target="../media/image93.jpeg"/><Relationship Id="rId60" Type="http://schemas.openxmlformats.org/officeDocument/2006/relationships/image" Target="../media/image97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Relationship Id="rId22" Type="http://schemas.openxmlformats.org/officeDocument/2006/relationships/image" Target="../media/image51.png"/><Relationship Id="rId27" Type="http://schemas.openxmlformats.org/officeDocument/2006/relationships/hyperlink" Target="http://images.google.be/imgres?imgurl=http://emag-ltd.co.uk/SupplierImages/SEW%20Logo.jpg&amp;imgrefurl=http://emag-ltd.co.uk/&amp;usg=__RUlprAVE7bUV3fI1KbfrN_O5Gjc=&amp;h=540&amp;w=1200&amp;sz=194&amp;hl=fr&amp;start=1&amp;tbnid=2cJdyotzKF8mJM:&amp;tbnh=68&amp;tbnw=150&amp;prev=/images?q=logo+sew&amp;gbv=2&amp;hl=fr" TargetMode="External"/><Relationship Id="rId30" Type="http://schemas.openxmlformats.org/officeDocument/2006/relationships/image" Target="../media/image74.jpeg"/><Relationship Id="rId35" Type="http://schemas.openxmlformats.org/officeDocument/2006/relationships/image" Target="../media/image79.jpe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5.jpeg"/><Relationship Id="rId64" Type="http://schemas.openxmlformats.org/officeDocument/2006/relationships/image" Target="../media/image99.jpeg"/><Relationship Id="rId8" Type="http://schemas.openxmlformats.org/officeDocument/2006/relationships/image" Target="../media/image58.png"/><Relationship Id="rId51" Type="http://schemas.openxmlformats.org/officeDocument/2006/relationships/image" Target="../media/image92.png"/><Relationship Id="rId3" Type="http://schemas.openxmlformats.org/officeDocument/2006/relationships/image" Target="../media/image53.png"/><Relationship Id="rId12" Type="http://schemas.openxmlformats.org/officeDocument/2006/relationships/image" Target="../media/image50.png"/><Relationship Id="rId17" Type="http://schemas.openxmlformats.org/officeDocument/2006/relationships/hyperlink" Target="http://www.oncomethylome.com/index.htm" TargetMode="External"/><Relationship Id="rId25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image" Target="../media/image81.png"/><Relationship Id="rId46" Type="http://schemas.openxmlformats.org/officeDocument/2006/relationships/image" Target="../media/image87.jpeg"/><Relationship Id="rId59" Type="http://schemas.openxmlformats.org/officeDocument/2006/relationships/hyperlink" Target="http://www.coachokhaza.hu/kozosse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lgiantrade.org/" TargetMode="External"/><Relationship Id="rId3" Type="http://schemas.openxmlformats.org/officeDocument/2006/relationships/hyperlink" Target="http://www.investinwallonia.be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wex.in/" TargetMode="External"/><Relationship Id="rId5" Type="http://schemas.openxmlformats.org/officeDocument/2006/relationships/hyperlink" Target="http://www.wallonia.hu/" TargetMode="External"/><Relationship Id="rId4" Type="http://schemas.openxmlformats.org/officeDocument/2006/relationships/hyperlink" Target="file:///E:\File%20PPT\welcome@investinwallonia.be" TargetMode="External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estinwallonia.be/" TargetMode="External"/><Relationship Id="rId3" Type="http://schemas.openxmlformats.org/officeDocument/2006/relationships/hyperlink" Target="mailto:info@polemecatech.be" TargetMode="External"/><Relationship Id="rId7" Type="http://schemas.openxmlformats.org/officeDocument/2006/relationships/hyperlink" Target="mailto:thuybrechs@investinwallonia.be" TargetMode="External"/><Relationship Id="rId2" Type="http://schemas.openxmlformats.org/officeDocument/2006/relationships/hyperlink" Target="mailto:jacques.germay@polemecatech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://archive.clustercollaboration.eu/web/pole-mecatech" TargetMode="External"/><Relationship Id="rId10" Type="http://schemas.openxmlformats.org/officeDocument/2006/relationships/image" Target="../media/image100.jpeg"/><Relationship Id="rId4" Type="http://schemas.openxmlformats.org/officeDocument/2006/relationships/hyperlink" Target="http://www.polemecatech.be/" TargetMode="External"/><Relationship Id="rId9" Type="http://schemas.openxmlformats.org/officeDocument/2006/relationships/hyperlink" Target="http://www.awex.be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hyperlink" Target="http://www.awexbudapest.hu/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budapest@awex-wallonia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elgiantrade.org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awex.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eflexions.ulg.ac.be/cms/c_419617/fr/gerer-letat-belge-pas-la-sa-belgiq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hyperlink" Target="http://www.observatbru.be/documents/contexte-bruxellois/competences/contexte-institutionnel.xml?lang=f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fabiennemanandisebe.blogspot.com/2007_11_01_archive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Wallonia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hu-HU" sz="4800" dirty="0" smtClean="0">
                <a:solidFill>
                  <a:schemeClr val="accent2"/>
                </a:solidFill>
              </a:rPr>
              <a:t>Business </a:t>
            </a:r>
            <a:r>
              <a:rPr lang="en-US" sz="4800" dirty="0" smtClean="0">
                <a:solidFill>
                  <a:schemeClr val="accent2"/>
                </a:solidFill>
              </a:rPr>
              <a:t>and Competitiveness</a:t>
            </a:r>
            <a:r>
              <a:rPr lang="hu-HU" sz="4800" dirty="0" smtClean="0">
                <a:solidFill>
                  <a:schemeClr val="accent2"/>
                </a:solidFill>
              </a:rPr>
              <a:t> C</a:t>
            </a:r>
            <a:r>
              <a:rPr lang="en-US" sz="4800" dirty="0" smtClean="0">
                <a:solidFill>
                  <a:schemeClr val="accent2"/>
                </a:solidFill>
              </a:rPr>
              <a:t>lusters</a:t>
            </a:r>
            <a:r>
              <a:rPr lang="hu-HU" sz="4000" dirty="0" smtClean="0">
                <a:solidFill>
                  <a:schemeClr val="accent2"/>
                </a:solidFill>
              </a:rPr>
              <a:t/>
            </a:r>
            <a:br>
              <a:rPr lang="hu-HU" sz="4000" dirty="0" smtClean="0">
                <a:solidFill>
                  <a:schemeClr val="accent2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>
                <a:solidFill>
                  <a:schemeClr val="accent1"/>
                </a:solidFill>
              </a:rPr>
              <a:t>MAGEOSZ and </a:t>
            </a:r>
            <a:r>
              <a:rPr lang="en-US" sz="3100" dirty="0" smtClean="0">
                <a:solidFill>
                  <a:schemeClr val="accent1"/>
                </a:solidFill>
              </a:rPr>
              <a:t>the</a:t>
            </a:r>
            <a:r>
              <a:rPr lang="hu-HU" sz="3100" dirty="0" smtClean="0">
                <a:solidFill>
                  <a:schemeClr val="accent1"/>
                </a:solidFill>
              </a:rPr>
              <a:t> </a:t>
            </a:r>
            <a:r>
              <a:rPr lang="en-GB" sz="3100" dirty="0" smtClean="0">
                <a:solidFill>
                  <a:schemeClr val="accent1"/>
                </a:solidFill>
              </a:rPr>
              <a:t>Wallonia </a:t>
            </a:r>
            <a:r>
              <a:rPr lang="en-GB" sz="3100" dirty="0">
                <a:solidFill>
                  <a:schemeClr val="accent1"/>
                </a:solidFill>
              </a:rPr>
              <a:t>Foreign Trade and Investment Agency </a:t>
            </a:r>
            <a:r>
              <a:rPr lang="hu-HU" sz="3100" dirty="0" smtClean="0">
                <a:solidFill>
                  <a:schemeClr val="accent1"/>
                </a:solidFill>
              </a:rPr>
              <a:t/>
            </a:r>
            <a:br>
              <a:rPr lang="hu-HU" sz="3100" dirty="0" smtClean="0">
                <a:solidFill>
                  <a:schemeClr val="accent1"/>
                </a:solidFill>
              </a:rPr>
            </a:br>
            <a:r>
              <a:rPr lang="en-US" sz="3100" dirty="0" smtClean="0">
                <a:solidFill>
                  <a:schemeClr val="accent1"/>
                </a:solidFill>
              </a:rPr>
              <a:t>Opportunities of Cooperation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 descr="Képtalálat a következőre: „logo awex”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4331795"/>
            <a:ext cx="27813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logo awex”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/>
          <a:stretch/>
        </p:blipFill>
        <p:spPr bwMode="auto">
          <a:xfrm>
            <a:off x="5307664" y="4455620"/>
            <a:ext cx="1571625" cy="136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éptalálat a következőre: „logo awex”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4"/>
          <a:stretch/>
        </p:blipFill>
        <p:spPr bwMode="auto">
          <a:xfrm>
            <a:off x="10079355" y="4392755"/>
            <a:ext cx="1076325" cy="1268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14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investments in Wallonia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093" y="1798055"/>
            <a:ext cx="6881815" cy="8838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2597"/>
            <a:ext cx="7204876" cy="2486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1321"/>
          <a:stretch/>
        </p:blipFill>
        <p:spPr>
          <a:xfrm>
            <a:off x="5084652" y="4315319"/>
            <a:ext cx="7107348" cy="19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aura</a:t>
            </a:r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Picture 7" descr="Képtalálat a következőre: „wallonia aura”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54" y="2539270"/>
            <a:ext cx="8655092" cy="177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1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Wallonia’s “power of ten”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28321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r>
              <a:rPr lang="hu-HU" dirty="0"/>
              <a:t>	</a:t>
            </a:r>
            <a:r>
              <a:rPr lang="hu-HU" dirty="0" smtClean="0"/>
              <a:t> 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ACCESSIBILITY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en-US" dirty="0" smtClean="0"/>
              <a:t>its </a:t>
            </a:r>
            <a:r>
              <a:rPr lang="en-US" dirty="0"/>
              <a:t>presence </a:t>
            </a:r>
            <a:r>
              <a:rPr lang="en-US" dirty="0" smtClean="0"/>
              <a:t>at the heart of Europe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en-US" dirty="0" smtClean="0"/>
              <a:t>its </a:t>
            </a:r>
            <a:r>
              <a:rPr lang="en-US" dirty="0"/>
              <a:t>location which gives </a:t>
            </a:r>
            <a:r>
              <a:rPr lang="en-US" dirty="0" smtClean="0"/>
              <a:t>access to the markets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quality of its </a:t>
            </a:r>
            <a:r>
              <a:rPr lang="en-US" dirty="0" smtClean="0"/>
              <a:t>real estate offering</a:t>
            </a:r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endParaRPr lang="hu-HU" dirty="0"/>
          </a:p>
          <a:p>
            <a:pPr marL="0" lvl="0" indent="0">
              <a:buNone/>
            </a:pPr>
            <a:r>
              <a:rPr lang="hu-HU" dirty="0"/>
              <a:t>	</a:t>
            </a:r>
            <a:r>
              <a:rPr lang="hu-HU" dirty="0" smtClean="0"/>
              <a:t> 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TECHNICAL KNOW-HOW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en-US" dirty="0" smtClean="0"/>
              <a:t>innovative Wallonia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en-US" dirty="0" err="1" smtClean="0"/>
              <a:t>labour</a:t>
            </a:r>
            <a:r>
              <a:rPr lang="en-US" dirty="0" smtClean="0"/>
              <a:t> and productivity</a:t>
            </a:r>
          </a:p>
          <a:p>
            <a:pPr marL="0" lv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fr-BE" dirty="0"/>
          </a:p>
          <a:p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28321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dirty="0"/>
          </a:p>
          <a:p>
            <a:pPr marL="0" lvl="0" indent="0">
              <a:buNone/>
            </a:pPr>
            <a:r>
              <a:rPr lang="hu-HU" dirty="0" smtClean="0"/>
              <a:t>	  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SENSE OF SHARING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financial incentives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en-US" dirty="0" smtClean="0"/>
              <a:t>access to capital</a:t>
            </a:r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endParaRPr lang="hu-HU" dirty="0"/>
          </a:p>
          <a:p>
            <a:pPr marL="0" lvl="0" indent="0">
              <a:buNone/>
            </a:pPr>
            <a:r>
              <a:rPr lang="hu-HU" dirty="0" smtClean="0"/>
              <a:t>	  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QUALITY OF LIFE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hu-HU" dirty="0" smtClean="0"/>
              <a:t>export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en-US" dirty="0" smtClean="0"/>
              <a:t>living in Wallonia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en-US" dirty="0" smtClean="0"/>
              <a:t>leisure</a:t>
            </a:r>
            <a:r>
              <a:rPr lang="hu-HU" dirty="0" smtClean="0"/>
              <a:t> 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788206"/>
            <a:ext cx="929229" cy="961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8" y="4117890"/>
            <a:ext cx="972890" cy="989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1" y="1788206"/>
            <a:ext cx="1081628" cy="993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19" y="3692333"/>
            <a:ext cx="1007490" cy="9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AWEX </a:t>
            </a:r>
            <a:endParaRPr lang="fr-B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since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1983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in Budapest since 1995 (Wallonia – Brussels</a:t>
            </a:r>
            <a:r>
              <a:rPr lang="hu-HU" dirty="0" smtClean="0"/>
              <a:t>)</a:t>
            </a:r>
            <a:r>
              <a:rPr lang="en-US" dirty="0" smtClean="0"/>
              <a:t>  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dirty="0" err="1" smtClean="0"/>
              <a:t>since</a:t>
            </a:r>
            <a:r>
              <a:rPr lang="hu-HU" dirty="0" smtClean="0"/>
              <a:t> 2011: AWEX - </a:t>
            </a:r>
            <a:r>
              <a:rPr lang="hu-HU" dirty="0" err="1" smtClean="0"/>
              <a:t>Brussels</a:t>
            </a:r>
            <a:r>
              <a:rPr lang="hu-HU" dirty="0" smtClean="0"/>
              <a:t> </a:t>
            </a:r>
            <a:r>
              <a:rPr lang="hu-HU" dirty="0" err="1" smtClean="0"/>
              <a:t>Invest</a:t>
            </a:r>
            <a:r>
              <a:rPr lang="hu-HU" dirty="0"/>
              <a:t> </a:t>
            </a:r>
            <a:r>
              <a:rPr lang="hu-HU" dirty="0" smtClean="0"/>
              <a:t>&amp; Export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about 450 employees, more than 100 abroad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budget</a:t>
            </a:r>
            <a:r>
              <a:rPr lang="hu-HU" dirty="0" smtClean="0"/>
              <a:t>: 80 </a:t>
            </a:r>
            <a:r>
              <a:rPr lang="en-US" dirty="0" smtClean="0"/>
              <a:t>million</a:t>
            </a:r>
            <a:r>
              <a:rPr lang="hu-HU" dirty="0" smtClean="0"/>
              <a:t>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GB" dirty="0"/>
              <a:t>Public service organisation "B"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http://www.awex-export.be/files/library/A-Propos/Images/Double-competenc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18981"/>
          <a:stretch/>
        </p:blipFill>
        <p:spPr bwMode="auto">
          <a:xfrm>
            <a:off x="7707630" y="1845734"/>
            <a:ext cx="3448050" cy="4320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5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Structure</a:t>
            </a:r>
            <a:endParaRPr lang="fr-BE" dirty="0"/>
          </a:p>
        </p:txBody>
      </p:sp>
      <p:pic>
        <p:nvPicPr>
          <p:cNvPr id="4" name="Content Placeholder 3" descr="http://www.awex-export.be/files/library/A-propos/Sructure-AWE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</a:t>
            </a:r>
            <a:r>
              <a:rPr lang="hu-HU" dirty="0" err="1"/>
              <a:t>C</a:t>
            </a:r>
            <a:r>
              <a:rPr lang="en-US" dirty="0" err="1" smtClean="0"/>
              <a:t>entres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Charleroi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Libramont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Liège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Eupen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Mons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Namur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Nivelles</a:t>
            </a:r>
            <a:endParaRPr lang="fr-BE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23" y="1021492"/>
            <a:ext cx="5610233" cy="464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4"/>
          <a:stretch/>
        </p:blipFill>
        <p:spPr bwMode="auto">
          <a:xfrm>
            <a:off x="4419986" y="4142884"/>
            <a:ext cx="847725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r="70899"/>
          <a:stretch/>
        </p:blipFill>
        <p:spPr bwMode="auto">
          <a:xfrm>
            <a:off x="9458068" y="5662828"/>
            <a:ext cx="838200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r="56680"/>
          <a:stretch/>
        </p:blipFill>
        <p:spPr bwMode="auto">
          <a:xfrm>
            <a:off x="11207968" y="3022145"/>
            <a:ext cx="819150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9" r="42626"/>
          <a:stretch/>
        </p:blipFill>
        <p:spPr bwMode="auto">
          <a:xfrm>
            <a:off x="11198443" y="1934844"/>
            <a:ext cx="828675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r="28075"/>
          <a:stretch/>
        </p:blipFill>
        <p:spPr bwMode="auto">
          <a:xfrm>
            <a:off x="4419986" y="2869402"/>
            <a:ext cx="838200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4" r="14187"/>
          <a:stretch/>
        </p:blipFill>
        <p:spPr bwMode="auto">
          <a:xfrm>
            <a:off x="8487290" y="75977"/>
            <a:ext cx="819150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3"/>
          <a:stretch/>
        </p:blipFill>
        <p:spPr bwMode="auto">
          <a:xfrm>
            <a:off x="7301993" y="75976"/>
            <a:ext cx="817245" cy="9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30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Global Network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/>
              <a:t>Economic</a:t>
            </a:r>
            <a:r>
              <a:rPr lang="hu-HU" dirty="0"/>
              <a:t> and Trade </a:t>
            </a:r>
            <a:r>
              <a:rPr lang="hu-HU" dirty="0" err="1"/>
              <a:t>Counsellors</a:t>
            </a:r>
            <a:endParaRPr lang="fr-B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0" y="594359"/>
            <a:ext cx="8013770" cy="56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Role of Economic and Commercial Counsellors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Representation of Wallonia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General and individual market information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Trade promotion and development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Dissemination of business opportunities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Trade assistance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Support with identifying potential investors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06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Increase Wallonia's </a:t>
            </a:r>
            <a:r>
              <a:rPr lang="en-GB" b="1" dirty="0"/>
              <a:t>international visibility and attractiveness</a:t>
            </a:r>
            <a:r>
              <a:rPr lang="en-GB" dirty="0"/>
              <a:t> (regional branding policy)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Improve companies' </a:t>
            </a:r>
            <a:r>
              <a:rPr lang="en-GB" b="1" dirty="0"/>
              <a:t>professionalism</a:t>
            </a:r>
            <a:r>
              <a:rPr lang="en-GB" dirty="0"/>
              <a:t> with regard to exports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Contribute to </a:t>
            </a:r>
            <a:r>
              <a:rPr lang="en-GB" b="1" dirty="0"/>
              <a:t>annual growth of Walloon exports</a:t>
            </a:r>
            <a:r>
              <a:rPr lang="en-GB" dirty="0"/>
              <a:t> above that of competing European regions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Diversify the </a:t>
            </a:r>
            <a:r>
              <a:rPr lang="en-GB" b="1" dirty="0"/>
              <a:t>geographical approach</a:t>
            </a:r>
            <a:r>
              <a:rPr lang="en-GB" dirty="0"/>
              <a:t> to exports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Strengthen the </a:t>
            </a:r>
            <a:r>
              <a:rPr lang="en-GB" b="1" dirty="0"/>
              <a:t>sectoral approach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Ensure a quality </a:t>
            </a:r>
            <a:r>
              <a:rPr lang="en-GB" b="1" dirty="0"/>
              <a:t>after-sales service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5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err="1" smtClean="0"/>
              <a:t>Agrifood</a:t>
            </a:r>
            <a:endParaRPr lang="en-US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Aeronautics and Space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Engineering and new materials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Transport and Logistics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Life sciences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Environmental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BELGIUM</a:t>
            </a:r>
            <a:endParaRPr lang="fr-BE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At the border of 3 main European </a:t>
            </a:r>
            <a:r>
              <a:rPr lang="en-US" dirty="0" smtClean="0">
                <a:solidFill>
                  <a:schemeClr val="accent1"/>
                </a:solidFill>
              </a:rPr>
              <a:t>cultures</a:t>
            </a:r>
            <a:endParaRPr lang="hu-HU" b="1" dirty="0" smtClean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smtClean="0"/>
              <a:t> </a:t>
            </a:r>
            <a:r>
              <a:rPr lang="en-US" b="1" dirty="0" smtClean="0"/>
              <a:t>11</a:t>
            </a:r>
            <a:r>
              <a:rPr lang="en-US" dirty="0" smtClean="0"/>
              <a:t> million </a:t>
            </a:r>
            <a:r>
              <a:rPr lang="en-US" dirty="0"/>
              <a:t>inhabitants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/>
              <a:t> </a:t>
            </a:r>
            <a:r>
              <a:rPr lang="en-US" b="1" dirty="0"/>
              <a:t>Official languages</a:t>
            </a:r>
            <a:r>
              <a:rPr lang="en-US" dirty="0"/>
              <a:t>: French, Dutch, German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/>
              <a:t> </a:t>
            </a:r>
            <a:r>
              <a:rPr lang="en-US" b="1" dirty="0"/>
              <a:t>Independent</a:t>
            </a:r>
            <a:r>
              <a:rPr lang="en-US" dirty="0"/>
              <a:t> since 1830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/>
              <a:t> </a:t>
            </a:r>
            <a:r>
              <a:rPr lang="en-US" b="1" dirty="0"/>
              <a:t>Federal state </a:t>
            </a:r>
            <a:r>
              <a:rPr lang="en-US" dirty="0"/>
              <a:t>since </a:t>
            </a:r>
            <a:r>
              <a:rPr lang="en-US" dirty="0" smtClean="0"/>
              <a:t>19</a:t>
            </a:r>
            <a:r>
              <a:rPr lang="hu-HU" dirty="0" smtClean="0"/>
              <a:t>93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/>
              <a:t> </a:t>
            </a:r>
            <a:r>
              <a:rPr lang="en-US" b="1" dirty="0"/>
              <a:t>Head of state</a:t>
            </a:r>
            <a:r>
              <a:rPr lang="en-US" dirty="0"/>
              <a:t>: King Philippe since</a:t>
            </a:r>
            <a:r>
              <a:rPr lang="hu-HU" dirty="0"/>
              <a:t> 2013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Capital</a:t>
            </a:r>
            <a:r>
              <a:rPr lang="en-US" dirty="0"/>
              <a:t>: Brussels</a:t>
            </a:r>
            <a:endParaRPr lang="fr-BE" dirty="0"/>
          </a:p>
          <a:p>
            <a:pPr>
              <a:buFont typeface="Arial" pitchFamily="34" charset="0"/>
              <a:buChar char="•"/>
              <a:defRPr/>
            </a:pPr>
            <a:endParaRPr lang="fr-BE" dirty="0"/>
          </a:p>
        </p:txBody>
      </p:sp>
      <p:pic>
        <p:nvPicPr>
          <p:cNvPr id="5" name="Image 7" descr="map_europ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416" y="1846263"/>
            <a:ext cx="4351805" cy="4022725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5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Business </a:t>
            </a:r>
            <a:r>
              <a:rPr lang="hu-HU" sz="3200" dirty="0" smtClean="0"/>
              <a:t>C</a:t>
            </a:r>
            <a:r>
              <a:rPr lang="en-US" sz="3200" dirty="0" smtClean="0"/>
              <a:t>lusters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03" y="577076"/>
            <a:ext cx="2251491" cy="14739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39" y="950089"/>
            <a:ext cx="2798856" cy="878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39" y="2086891"/>
            <a:ext cx="2162175" cy="1152525"/>
          </a:xfrm>
          <a:prstGeom prst="rect">
            <a:avLst/>
          </a:prstGeom>
        </p:spPr>
      </p:pic>
      <p:pic>
        <p:nvPicPr>
          <p:cNvPr id="4098" name="Picture 2" descr="Képtalálat a következőre: „val+”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34" y="2362266"/>
            <a:ext cx="20288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0" y="3950587"/>
            <a:ext cx="2117344" cy="975639"/>
          </a:xfrm>
          <a:prstGeom prst="rect">
            <a:avLst/>
          </a:prstGeom>
        </p:spPr>
      </p:pic>
      <p:pic>
        <p:nvPicPr>
          <p:cNvPr id="4100" name="Picture 4" descr="Képtalálat a következőre: „plastiwin”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86" y="5009334"/>
            <a:ext cx="1327282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éptalálat a következőre: „cluster photonique”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34" y="3950587"/>
            <a:ext cx="1790360" cy="12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éptalálat a következőre: „cluster twist”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34" y="5239783"/>
            <a:ext cx="2199715" cy="1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78939" y="3498147"/>
            <a:ext cx="281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Transversal Technologies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9057" y="266726"/>
            <a:ext cx="461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BE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BE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Competitiveness </a:t>
            </a:r>
            <a:r>
              <a:rPr lang="hu-HU" dirty="0" smtClean="0"/>
              <a:t>C</a:t>
            </a:r>
            <a:r>
              <a:rPr lang="en-US" dirty="0" smtClean="0"/>
              <a:t>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03655"/>
            <a:ext cx="6492240" cy="61289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hu-HU" b="1" dirty="0" smtClean="0"/>
              <a:t> </a:t>
            </a:r>
            <a:r>
              <a:rPr lang="en-US" b="1" dirty="0" smtClean="0"/>
              <a:t>Mobility and Transport</a:t>
            </a:r>
            <a:endParaRPr lang="hu-HU" b="1" dirty="0" smtClean="0"/>
          </a:p>
          <a:p>
            <a:pPr marL="0" lv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		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Environment and Sustainable</a:t>
            </a:r>
            <a:r>
              <a:rPr lang="fr-BE" b="1" dirty="0" smtClean="0"/>
              <a:t> </a:t>
            </a:r>
            <a:r>
              <a:rPr lang="en-US" b="1" dirty="0" smtClean="0"/>
              <a:t>Development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 </a:t>
            </a:r>
            <a:r>
              <a:rPr lang="en-US" b="1" dirty="0" smtClean="0"/>
              <a:t>Food – Health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				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 </a:t>
            </a:r>
            <a:r>
              <a:rPr lang="en-US" b="1" dirty="0" smtClean="0"/>
              <a:t>Transversal Technologies</a:t>
            </a:r>
          </a:p>
          <a:p>
            <a:pPr marL="0" indent="0">
              <a:buNone/>
            </a:pPr>
            <a:endParaRPr lang="fr-BE" dirty="0"/>
          </a:p>
          <a:p>
            <a:pPr marL="0" lvl="0" indent="0">
              <a:buNone/>
            </a:pPr>
            <a:endParaRPr lang="fr-BE" dirty="0" smtClean="0"/>
          </a:p>
          <a:p>
            <a:endParaRPr lang="hu-HU" dirty="0"/>
          </a:p>
          <a:p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Picture 6" descr="Képtalálat a következőre: „logistics in wallonia”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23" y="966272"/>
            <a:ext cx="1916327" cy="110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éptalálat a következőre: „skywin”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50" y="966272"/>
            <a:ext cx="1857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éptalálat a következőre: „greenwin”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23" y="2638552"/>
            <a:ext cx="3028950" cy="8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éptalálat a következőre: „biowin”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23" y="3907289"/>
            <a:ext cx="1447800" cy="80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Képtalálat a következőre: „walagrim”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50" y="3907289"/>
            <a:ext cx="1828800" cy="83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Képtalálat a következőre: „pole mecatech”">
            <a:hlinkClick r:id="rId12" tgtFrame="&quot;_blank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23" y="5294355"/>
            <a:ext cx="2095500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300" dirty="0"/>
              <a:t> </a:t>
            </a:r>
            <a:r>
              <a:rPr lang="en-US" sz="2300" dirty="0" smtClean="0"/>
              <a:t>Transversal</a:t>
            </a:r>
            <a:r>
              <a:rPr lang="hu-HU" sz="2300" dirty="0" smtClean="0"/>
              <a:t> Technologies</a:t>
            </a:r>
            <a:r>
              <a:rPr lang="en-US" sz="2300" dirty="0" smtClean="0"/>
              <a:t>: </a:t>
            </a:r>
            <a:r>
              <a:rPr lang="en-US" sz="2300" b="1" dirty="0" smtClean="0"/>
              <a:t>mechanical engineering</a:t>
            </a:r>
            <a:endParaRPr lang="hu-HU" sz="2300" b="1" dirty="0" smtClean="0"/>
          </a:p>
          <a:p>
            <a:pPr marL="0" indent="0">
              <a:buNone/>
            </a:pPr>
            <a:endParaRPr lang="en-US" sz="2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300" dirty="0" smtClean="0"/>
              <a:t> 270 </a:t>
            </a:r>
            <a:r>
              <a:rPr lang="en-US" sz="2300" dirty="0" smtClean="0"/>
              <a:t>industrial and academic entities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300" dirty="0" smtClean="0"/>
              <a:t> </a:t>
            </a:r>
            <a:r>
              <a:rPr lang="en-US" sz="2300" dirty="0" smtClean="0"/>
              <a:t>provides functional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300" dirty="0" smtClean="0"/>
              <a:t> </a:t>
            </a:r>
            <a:r>
              <a:rPr lang="en-US" sz="2300" dirty="0"/>
              <a:t>relies on a diverse base of scientific and technological knowledge and </a:t>
            </a:r>
            <a:r>
              <a:rPr lang="en-US" sz="2300" dirty="0" smtClean="0"/>
              <a:t>know-how</a:t>
            </a:r>
            <a:endParaRPr lang="fr-BE" sz="2300" dirty="0"/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4" name="Picture 3" descr="Képtalálat a következőre: „pole mecatech”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34" y="456356"/>
            <a:ext cx="3952875" cy="111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/>
              <a:t>F</a:t>
            </a:r>
            <a:r>
              <a:rPr lang="en-US" sz="2400" b="1" dirty="0" smtClean="0"/>
              <a:t>our</a:t>
            </a:r>
            <a:r>
              <a:rPr lang="en-US" sz="2400" dirty="0" smtClean="0"/>
              <a:t> </a:t>
            </a:r>
            <a:r>
              <a:rPr lang="en-US" sz="2400" dirty="0"/>
              <a:t>strategic lines of </a:t>
            </a:r>
            <a:r>
              <a:rPr lang="en-US" sz="2400" dirty="0" smtClean="0"/>
              <a:t>development</a:t>
            </a:r>
            <a:r>
              <a:rPr lang="hu-HU" sz="2400" dirty="0" smtClean="0"/>
              <a:t>: </a:t>
            </a:r>
          </a:p>
          <a:p>
            <a:pPr lvl="3">
              <a:lnSpc>
                <a:spcPct val="100000"/>
              </a:lnSpc>
            </a:pPr>
            <a:endParaRPr lang="hu-HU" sz="2400" dirty="0" smtClean="0"/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en-US" sz="2400" dirty="0" smtClean="0"/>
              <a:t>Materials </a:t>
            </a:r>
            <a:r>
              <a:rPr lang="en-US" sz="2400" dirty="0"/>
              <a:t>and surfaces of the </a:t>
            </a:r>
            <a:r>
              <a:rPr lang="en-US" sz="2400" dirty="0" smtClean="0"/>
              <a:t>future</a:t>
            </a:r>
            <a:endParaRPr lang="hu-HU" sz="2400" dirty="0" smtClean="0"/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Comprehensive </a:t>
            </a:r>
            <a:r>
              <a:rPr lang="en-US" sz="2400" dirty="0"/>
              <a:t>forming </a:t>
            </a:r>
            <a:r>
              <a:rPr lang="en-US" sz="2400" dirty="0" smtClean="0"/>
              <a:t>technologies</a:t>
            </a:r>
            <a:endParaRPr lang="hu-HU" sz="2400" dirty="0" smtClean="0"/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Micro</a:t>
            </a:r>
            <a:r>
              <a:rPr lang="hu-HU" sz="2400" dirty="0" smtClean="0"/>
              <a:t> </a:t>
            </a:r>
            <a:r>
              <a:rPr lang="en-US" sz="2400" dirty="0" smtClean="0"/>
              <a:t>technologies</a:t>
            </a:r>
            <a:r>
              <a:rPr lang="en-US" sz="2400" dirty="0"/>
              <a:t> and </a:t>
            </a:r>
            <a:r>
              <a:rPr lang="en-US" sz="2400" dirty="0" smtClean="0"/>
              <a:t>mechatronics</a:t>
            </a:r>
            <a:r>
              <a:rPr lang="hu-HU" sz="2400" dirty="0" smtClean="0"/>
              <a:t> </a:t>
            </a:r>
            <a:r>
              <a:rPr lang="hu-HU" sz="2400" dirty="0" err="1" smtClean="0"/>
              <a:t>engineering</a:t>
            </a:r>
            <a:endParaRPr lang="hu-HU" sz="2400" dirty="0" smtClean="0"/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en-US" sz="2400" dirty="0" smtClean="0"/>
              <a:t>Intelligent </a:t>
            </a:r>
            <a:r>
              <a:rPr lang="hu-HU" sz="2400" dirty="0" err="1" smtClean="0"/>
              <a:t>production</a:t>
            </a:r>
            <a:r>
              <a:rPr lang="hu-HU" sz="2400" dirty="0" smtClean="0"/>
              <a:t> and </a:t>
            </a:r>
            <a:r>
              <a:rPr lang="en-US" sz="2400" dirty="0" smtClean="0"/>
              <a:t>maintenance</a:t>
            </a:r>
            <a:endParaRPr lang="fr-BE" sz="2400" dirty="0"/>
          </a:p>
        </p:txBody>
      </p:sp>
      <p:pic>
        <p:nvPicPr>
          <p:cNvPr id="4" name="Picture 3" descr="Képtalálat a következőre: „pole mecatech”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34" y="456356"/>
            <a:ext cx="3952875" cy="111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Wallonia in figures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17" y="1884411"/>
            <a:ext cx="2762636" cy="105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884" y="1884411"/>
            <a:ext cx="3035935" cy="85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 b="15439"/>
          <a:stretch/>
        </p:blipFill>
        <p:spPr bwMode="auto">
          <a:xfrm>
            <a:off x="4913837" y="5627341"/>
            <a:ext cx="2527935" cy="64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r="9269"/>
          <a:stretch/>
        </p:blipFill>
        <p:spPr bwMode="auto">
          <a:xfrm>
            <a:off x="1778989" y="5242202"/>
            <a:ext cx="1663918" cy="101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r="7337" b="11980"/>
          <a:stretch/>
        </p:blipFill>
        <p:spPr bwMode="auto">
          <a:xfrm>
            <a:off x="3522719" y="3006573"/>
            <a:ext cx="4888378" cy="10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783" r="9180" b="17361"/>
          <a:stretch/>
        </p:blipFill>
        <p:spPr bwMode="auto">
          <a:xfrm>
            <a:off x="8739942" y="5355417"/>
            <a:ext cx="2169818" cy="97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 b="7348"/>
          <a:stretch/>
        </p:blipFill>
        <p:spPr bwMode="auto">
          <a:xfrm>
            <a:off x="8263340" y="4217849"/>
            <a:ext cx="2925231" cy="111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5578" r="9728" b="12990"/>
          <a:stretch/>
        </p:blipFill>
        <p:spPr bwMode="auto">
          <a:xfrm>
            <a:off x="4535403" y="1884411"/>
            <a:ext cx="3012431" cy="100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0064" r="6327" b="23097"/>
          <a:stretch/>
        </p:blipFill>
        <p:spPr bwMode="auto">
          <a:xfrm>
            <a:off x="4811186" y="4712998"/>
            <a:ext cx="2630586" cy="74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13410" r="7267" b="11278"/>
          <a:stretch/>
        </p:blipFill>
        <p:spPr bwMode="auto">
          <a:xfrm>
            <a:off x="1013717" y="4316480"/>
            <a:ext cx="3194462" cy="793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7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</a:t>
            </a:r>
            <a:r>
              <a:rPr lang="hu-HU" dirty="0" smtClean="0"/>
              <a:t> </a:t>
            </a:r>
            <a:r>
              <a:rPr lang="en-US" dirty="0" smtClean="0"/>
              <a:t>Project at </a:t>
            </a:r>
            <a:r>
              <a:rPr lang="en-US" dirty="0" err="1" smtClean="0"/>
              <a:t>Midest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Global </a:t>
            </a:r>
            <a:r>
              <a:rPr lang="en-GB" dirty="0" smtClean="0"/>
              <a:t>show </a:t>
            </a:r>
            <a:r>
              <a:rPr lang="en-GB" dirty="0"/>
              <a:t>for all industrial subcontracting know-how 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Paris </a:t>
            </a:r>
            <a:r>
              <a:rPr lang="hu-HU" dirty="0" err="1" smtClean="0"/>
              <a:t>Nord</a:t>
            </a:r>
            <a:r>
              <a:rPr lang="hu-HU" dirty="0" smtClean="0"/>
              <a:t> </a:t>
            </a:r>
            <a:r>
              <a:rPr lang="hu-HU" dirty="0" err="1" smtClean="0"/>
              <a:t>Villepinte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Pilot project created by the Hungarian National Trade House and the AWEX</a:t>
            </a:r>
            <a:r>
              <a:rPr lang="hu-HU" dirty="0" smtClean="0"/>
              <a:t>: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1800" dirty="0" smtClean="0"/>
              <a:t>B2B </a:t>
            </a:r>
            <a:r>
              <a:rPr lang="en-US" sz="1800" dirty="0" smtClean="0"/>
              <a:t>Wallonia-Hungary organized between Hungarian and Walloon companies</a:t>
            </a:r>
            <a:endParaRPr lang="hu-H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This cooperation will go on in 2017 !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385" y="1988152"/>
            <a:ext cx="394324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9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They have already chosen </a:t>
            </a:r>
            <a:r>
              <a:rPr lang="en-US" dirty="0" smtClean="0"/>
              <a:t>Wallonia…</a:t>
            </a:r>
            <a:endParaRPr lang="en-US" dirty="0"/>
          </a:p>
        </p:txBody>
      </p:sp>
      <p:pic>
        <p:nvPicPr>
          <p:cNvPr id="4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9072" y="5490753"/>
            <a:ext cx="2168388" cy="503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wen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246" y="2455174"/>
            <a:ext cx="1658938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J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764" y="3107489"/>
            <a:ext cx="1790700" cy="369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EW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2347" y="4564252"/>
            <a:ext cx="1381125" cy="265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ctiveMo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979" y="1902881"/>
            <a:ext cx="1214437" cy="322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7" descr="06 Helio investit 96 millions à Fleuru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0952" y="1869387"/>
            <a:ext cx="1179513" cy="862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Logo-Limair-klei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1255" y="5247662"/>
            <a:ext cx="1009650" cy="781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bmc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5692" y="5247662"/>
            <a:ext cx="758825" cy="730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76681"/>
              </p:ext>
            </p:extLst>
          </p:nvPr>
        </p:nvGraphicFramePr>
        <p:xfrm>
          <a:off x="7884255" y="4318975"/>
          <a:ext cx="808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Image bitmap" r:id="rId11" imgW="838095" imgH="733333" progId="PBrush">
                  <p:embed/>
                </p:oleObj>
              </mc:Choice>
              <mc:Fallback>
                <p:oleObj name="Image bitmap" r:id="rId11" imgW="838095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255" y="4318975"/>
                        <a:ext cx="808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0" descr="im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95642" y="5041287"/>
            <a:ext cx="1181100" cy="1069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12942" y="5176225"/>
            <a:ext cx="857250" cy="806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logo T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83046" y="3533162"/>
            <a:ext cx="1079500" cy="920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Transcom"/>
          <p:cNvPicPr>
            <a:picLocks noChangeAspect="1" noChangeArrowheads="1"/>
          </p:cNvPicPr>
          <p:nvPr/>
        </p:nvPicPr>
        <p:blipFill>
          <a:blip r:embed="rId16"/>
          <a:srcRect l="9406" t="19826" r="2963" b="6100"/>
          <a:stretch>
            <a:fillRect/>
          </a:stretch>
        </p:blipFill>
        <p:spPr bwMode="auto">
          <a:xfrm>
            <a:off x="7773109" y="3218837"/>
            <a:ext cx="1031875" cy="628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ogo" descr="&gt; homepag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225920" y="3705407"/>
            <a:ext cx="887413" cy="550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Techspace Aero: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87482" y="4799193"/>
            <a:ext cx="1898650" cy="4841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ineos_logo_179x5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995459" y="3309867"/>
            <a:ext cx="1041400" cy="284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68995"/>
              </p:ext>
            </p:extLst>
          </p:nvPr>
        </p:nvGraphicFramePr>
        <p:xfrm>
          <a:off x="1881703" y="3922205"/>
          <a:ext cx="845043" cy="33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Photo Editor Photo" r:id="rId21" imgW="3238952" imgH="1181265" progId="">
                  <p:embed/>
                </p:oleObj>
              </mc:Choice>
              <mc:Fallback>
                <p:oleObj name="Photo Editor Photo" r:id="rId21" imgW="3238952" imgH="11812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703" y="3922205"/>
                        <a:ext cx="845043" cy="3307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7" descr="loreal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66303" y="3922205"/>
            <a:ext cx="1285875" cy="3413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6" descr="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869684" y="5319100"/>
            <a:ext cx="971550" cy="644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39" descr="hm_logo-thumb.gi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941246" y="5319100"/>
            <a:ext cx="690563" cy="690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ttp://www.investinwallonia.be/classements/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583809" y="5319100"/>
            <a:ext cx="1136650" cy="747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http://tbn1.google.com/images?q=tbn:2cJdyotzKF8mJM:http://emag-ltd.co.uk/SupplierImages/SEW%2520Logo.jpg">
            <a:hlinkClick r:id="rId27" invalidUrl="http://images.google.be/imgres?imgurl=http://emag-ltd.co.uk/SupplierImages/SEW Logo.jpg&amp;imgrefurl=http://emag-ltd.co.uk/&amp;usg=__RUlprAVE7bUV3fI1KbfrN_O5Gjc=&amp;h=540&amp;w=1200&amp;sz=194&amp;hl=fr&amp;start=1&amp;tbnid=2cJdyotzKF8mJM:&amp;tbnh=68&amp;tbnw=150&amp;prev=/images?q=logo+sew&amp;gbv=2&amp;hl=fr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126108" y="4948969"/>
            <a:ext cx="1143000" cy="517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http://www.investinwallonia.be/classements/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798746" y="4318975"/>
            <a:ext cx="1000125" cy="657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9" descr="http://www.investinwallonia.be/classements/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642212" y="4623774"/>
            <a:ext cx="1028700" cy="676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1" descr="http://img.nauticexpo.com/images_ne/logo-p/pennel-flipo-L23349.gi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727059" y="4176100"/>
            <a:ext cx="987425" cy="7858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3" descr="HealthySnacksW120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822684" y="4533287"/>
            <a:ext cx="1468437" cy="382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CWT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0381348" y="2462126"/>
            <a:ext cx="817562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C:\Documents and Settings\mph\Mes documents\Mes images\BOfresh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43193" y="5429383"/>
            <a:ext cx="790880" cy="7908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C:\Documents and Settings\mph\Mes documents\Mes images\BOfresh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780896" y="2722950"/>
            <a:ext cx="838200" cy="842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PFSweb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37246" y="4479375"/>
            <a:ext cx="1370013" cy="850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logo">
            <a:hlinkClick r:id="rId37"/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696509" y="2387558"/>
            <a:ext cx="1662113" cy="241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MI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7911197" y="2292308"/>
            <a:ext cx="2082800" cy="309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 descr="yamato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553509" y="2387558"/>
            <a:ext cx="971550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70379"/>
              </p:ext>
            </p:extLst>
          </p:nvPr>
        </p:nvGraphicFramePr>
        <p:xfrm>
          <a:off x="7768322" y="2744746"/>
          <a:ext cx="1227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Photo Editor Photo" r:id="rId41" imgW="1704762" imgH="647619" progId="">
                  <p:embed/>
                </p:oleObj>
              </mc:Choice>
              <mc:Fallback>
                <p:oleObj name="Photo Editor Photo" r:id="rId41" imgW="1704762" imgH="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322" y="2744746"/>
                        <a:ext cx="12271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9" descr="Baxter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625322" y="2411371"/>
            <a:ext cx="1152525" cy="190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transmec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482072" y="2744746"/>
            <a:ext cx="1249362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Decathlon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03542" y="3665147"/>
            <a:ext cx="1387475" cy="692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8" descr="microsoft_logo_02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2267634" y="2816183"/>
            <a:ext cx="985838" cy="788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CFC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9054991" y="2791365"/>
            <a:ext cx="1266825" cy="309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IMA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7784197" y="1895581"/>
            <a:ext cx="2081212" cy="257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VOS Logistics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141009" y="1895581"/>
            <a:ext cx="1282700" cy="390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㿷ᚯ໴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544359" y="1895581"/>
            <a:ext cx="1168400" cy="463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 descr="Electrolux"/>
          <p:cNvPicPr>
            <a:picLocks noChangeAspect="1" noChangeArrowheads="1"/>
          </p:cNvPicPr>
          <p:nvPr/>
        </p:nvPicPr>
        <p:blipFill>
          <a:blip r:embed="rId51"/>
          <a:srcRect t="1050" r="55249" b="86789"/>
          <a:stretch>
            <a:fillRect/>
          </a:stretch>
        </p:blipFill>
        <p:spPr bwMode="auto">
          <a:xfrm>
            <a:off x="3426509" y="1895581"/>
            <a:ext cx="1638300" cy="327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6" descr="google_logo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9993997" y="1892406"/>
            <a:ext cx="1143000" cy="466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Képtalálat a következőre: „alstom”">
            <a:hlinkClick r:id="rId53" tgtFrame="&quot;_blank&quot;"/>
          </p:cNvPr>
          <p:cNvPicPr/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82" y="4352409"/>
            <a:ext cx="1182841" cy="3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Képtalálat a következőre: „siemens”">
            <a:hlinkClick r:id="rId55" tgtFrame="&quot;_blank&quot;"/>
          </p:cNvPr>
          <p:cNvPicPr/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 b="34074"/>
          <a:stretch/>
        </p:blipFill>
        <p:spPr bwMode="auto">
          <a:xfrm>
            <a:off x="6522897" y="3665147"/>
            <a:ext cx="1261300" cy="401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Képtalálat a következőre: „lyreco”">
            <a:hlinkClick r:id="rId57" tgtFrame="&quot;_blank&quot;"/>
          </p:cNvPr>
          <p:cNvPicPr/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0" y="4346997"/>
            <a:ext cx="984846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Képtalálat a következőre: „logo waberer”">
            <a:hlinkClick r:id="rId59" tgtFrame="&quot;_blank&quot;"/>
          </p:cNvPr>
          <p:cNvPicPr/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1" y="3493080"/>
            <a:ext cx="2514932" cy="81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Képtalálat a következőre: „agc glass europe”">
            <a:hlinkClick r:id="rId61" tgtFrame="&quot;_blank&quot;"/>
          </p:cNvPr>
          <p:cNvPicPr/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0" b="17432"/>
          <a:stretch/>
        </p:blipFill>
        <p:spPr bwMode="auto">
          <a:xfrm>
            <a:off x="2843042" y="3626871"/>
            <a:ext cx="103822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Képtalálat a következőre: „arcelormittal”">
            <a:hlinkClick r:id="rId63" tgtFrame="&quot;_blank&quot;"/>
          </p:cNvPr>
          <p:cNvPicPr/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17460"/>
          <a:stretch/>
        </p:blipFill>
        <p:spPr bwMode="auto">
          <a:xfrm>
            <a:off x="5049252" y="2737573"/>
            <a:ext cx="1309370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6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FEEL INSPIRED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</a:p>
          <a:p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21" y="2358254"/>
            <a:ext cx="1849078" cy="1414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480" y="4005821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b="1" dirty="0">
                <a:cs typeface="Arial" pitchFamily="34" charset="0"/>
              </a:rPr>
              <a:t>Wallonia Export &amp; Investment Agency </a:t>
            </a:r>
            <a:br>
              <a:rPr lang="en-GB" b="1" dirty="0">
                <a:cs typeface="Arial" pitchFamily="34" charset="0"/>
              </a:rPr>
            </a:br>
            <a:r>
              <a:rPr lang="en-GB" b="1" dirty="0">
                <a:cs typeface="Arial" pitchFamily="34" charset="0"/>
              </a:rPr>
              <a:t>Office For Foreign Investors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 smtClean="0">
                <a:cs typeface="Arial" pitchFamily="34" charset="0"/>
                <a:hlinkClick r:id="rId3"/>
              </a:rPr>
              <a:t>www.investinwallonia.be</a:t>
            </a:r>
            <a:r>
              <a:rPr lang="en-GB" dirty="0" smtClean="0"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- </a:t>
            </a:r>
            <a:r>
              <a:rPr lang="fr-FR" u="sng" dirty="0">
                <a:cs typeface="Arial" pitchFamily="34" charset="0"/>
                <a:hlinkClick r:id="rId4" action="ppaction://hlinkfile"/>
              </a:rPr>
              <a:t>welcome@investinwallonia.be</a:t>
            </a:r>
            <a:r>
              <a:rPr lang="fr-FR" dirty="0">
                <a:cs typeface="Arial" pitchFamily="34" charset="0"/>
              </a:rPr>
              <a:t> </a:t>
            </a:r>
            <a:endParaRPr lang="hu-HU" dirty="0" smtClean="0"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hu-HU" dirty="0" err="1" smtClean="0">
                <a:cs typeface="Arial" pitchFamily="34" charset="0"/>
                <a:hlinkClick r:id="rId5"/>
              </a:rPr>
              <a:t>www.wallonia.hu</a:t>
            </a:r>
            <a:r>
              <a:rPr lang="hu-HU" dirty="0" smtClean="0">
                <a:cs typeface="Arial" pitchFamily="34" charset="0"/>
              </a:rPr>
              <a:t> </a:t>
            </a:r>
            <a:endParaRPr lang="en-GB" dirty="0">
              <a:cs typeface="Arial" pitchFamily="34" charset="0"/>
            </a:endParaRPr>
          </a:p>
        </p:txBody>
      </p:sp>
      <p:pic>
        <p:nvPicPr>
          <p:cNvPr id="7" name="Picture 6" descr="Képtalálat a következőre: „logo awex”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168085"/>
            <a:ext cx="27813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éptalálat a következőre: „logo awex”">
            <a:hlinkClick r:id="rId8" tgtFrame="&quot;_blank&quot;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4"/>
          <a:stretch/>
        </p:blipFill>
        <p:spPr bwMode="auto">
          <a:xfrm>
            <a:off x="10079355" y="4969424"/>
            <a:ext cx="1076325" cy="1268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384" y="1074007"/>
            <a:ext cx="5058032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ctr"/>
            <a:endParaRPr lang="hu-HU" dirty="0" smtClean="0"/>
          </a:p>
          <a:p>
            <a:pPr algn="ctr"/>
            <a:r>
              <a:rPr lang="hu-HU" dirty="0" smtClean="0">
                <a:solidFill>
                  <a:schemeClr val="accent2"/>
                </a:solidFill>
              </a:rPr>
              <a:t>Jacques GERMAY</a:t>
            </a:r>
          </a:p>
          <a:p>
            <a:pPr algn="ctr"/>
            <a:r>
              <a:rPr lang="hu-HU" dirty="0" err="1" smtClean="0"/>
              <a:t>Managing</a:t>
            </a:r>
            <a:r>
              <a:rPr lang="hu-HU" dirty="0" smtClean="0"/>
              <a:t> </a:t>
            </a:r>
            <a:r>
              <a:rPr lang="hu-HU" dirty="0" err="1" smtClean="0"/>
              <a:t>Director</a:t>
            </a:r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(T) +32 81 20 68 50</a:t>
            </a:r>
          </a:p>
          <a:p>
            <a:pPr algn="ctr"/>
            <a:r>
              <a:rPr lang="hu-HU" dirty="0" err="1" smtClean="0">
                <a:hlinkClick r:id="rId2"/>
              </a:rPr>
              <a:t>jacques.germay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polemecatech.be</a:t>
            </a:r>
            <a:endParaRPr lang="hu-HU" dirty="0" smtClean="0"/>
          </a:p>
          <a:p>
            <a:pPr algn="ctr"/>
            <a:r>
              <a:rPr lang="fr-BE" dirty="0" smtClean="0">
                <a:hlinkClick r:id="rId3"/>
              </a:rPr>
              <a:t>info@polemecatech.be</a:t>
            </a:r>
            <a:r>
              <a:rPr lang="hu-HU" dirty="0" smtClean="0"/>
              <a:t> </a:t>
            </a:r>
          </a:p>
          <a:p>
            <a:pPr algn="ctr"/>
            <a:endParaRPr lang="hu-HU" dirty="0"/>
          </a:p>
          <a:p>
            <a:pPr algn="ctr"/>
            <a:r>
              <a:rPr lang="hu-HU" dirty="0" err="1" smtClean="0">
                <a:hlinkClick r:id="rId4"/>
              </a:rPr>
              <a:t>www.polemecatech.be</a:t>
            </a:r>
            <a:endParaRPr lang="hu-HU" dirty="0" smtClean="0"/>
          </a:p>
          <a:p>
            <a:endParaRPr lang="fr-BE" dirty="0"/>
          </a:p>
        </p:txBody>
      </p:sp>
      <p:pic>
        <p:nvPicPr>
          <p:cNvPr id="4" name="Picture 3" descr="Képtalálat a következőre: „pole mecatech”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1351005"/>
            <a:ext cx="3952875" cy="11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44783" y="797007"/>
            <a:ext cx="5058032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dirty="0" err="1" smtClean="0">
                <a:solidFill>
                  <a:schemeClr val="accent2"/>
                </a:solidFill>
              </a:rPr>
              <a:t>Tanguy</a:t>
            </a:r>
            <a:r>
              <a:rPr lang="hu-HU" dirty="0" smtClean="0">
                <a:solidFill>
                  <a:schemeClr val="accent2"/>
                </a:solidFill>
              </a:rPr>
              <a:t> HUYBRECHS</a:t>
            </a:r>
          </a:p>
          <a:p>
            <a:pPr algn="ctr"/>
            <a:r>
              <a:rPr lang="hu-HU" dirty="0" err="1" smtClean="0"/>
              <a:t>Mechanical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&amp; Advanced </a:t>
            </a:r>
            <a:r>
              <a:rPr lang="hu-HU" dirty="0" err="1" smtClean="0"/>
              <a:t>Materials</a:t>
            </a:r>
            <a:r>
              <a:rPr lang="hu-HU" dirty="0" smtClean="0"/>
              <a:t> </a:t>
            </a:r>
            <a:r>
              <a:rPr lang="hu-HU" dirty="0" err="1" smtClean="0"/>
              <a:t>Expert</a:t>
            </a:r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(T) +32 81 33 28 77</a:t>
            </a:r>
          </a:p>
          <a:p>
            <a:pPr algn="ctr"/>
            <a:r>
              <a:rPr lang="hu-HU" dirty="0" err="1" smtClean="0">
                <a:hlinkClick r:id="rId7"/>
              </a:rPr>
              <a:t>thuybrechs</a:t>
            </a:r>
            <a:r>
              <a:rPr lang="hu-HU" dirty="0" smtClean="0">
                <a:hlinkClick r:id="rId7"/>
              </a:rPr>
              <a:t>@</a:t>
            </a:r>
            <a:r>
              <a:rPr lang="hu-HU" dirty="0" err="1" smtClean="0">
                <a:hlinkClick r:id="rId7"/>
              </a:rPr>
              <a:t>investinwallonia.be</a:t>
            </a:r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dirty="0" err="1" smtClean="0">
                <a:hlinkClick r:id="rId8"/>
              </a:rPr>
              <a:t>www.investinwallonia.be</a:t>
            </a:r>
            <a:endParaRPr lang="hu-HU" dirty="0" smtClean="0"/>
          </a:p>
          <a:p>
            <a:pPr algn="ctr"/>
            <a:r>
              <a:rPr lang="hu-HU" dirty="0" err="1" smtClean="0">
                <a:hlinkClick r:id="rId9"/>
              </a:rPr>
              <a:t>www.awex.be</a:t>
            </a:r>
            <a:r>
              <a:rPr lang="hu-HU" dirty="0" smtClean="0"/>
              <a:t> </a:t>
            </a:r>
          </a:p>
          <a:p>
            <a:endParaRPr lang="fr-BE" dirty="0"/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60" y="1047579"/>
            <a:ext cx="1849078" cy="14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060" y="1034362"/>
            <a:ext cx="10173730" cy="37240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dirty="0">
                <a:solidFill>
                  <a:schemeClr val="accent2"/>
                </a:solidFill>
              </a:rPr>
              <a:t>RÁNKY </a:t>
            </a:r>
            <a:r>
              <a:rPr lang="hu-HU" sz="2000" dirty="0" smtClean="0">
                <a:solidFill>
                  <a:schemeClr val="accent2"/>
                </a:solidFill>
              </a:rPr>
              <a:t>EDIT</a:t>
            </a:r>
            <a:endParaRPr lang="hu-HU" sz="2000" dirty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Economic and Trade Counsellor</a:t>
            </a:r>
          </a:p>
          <a:p>
            <a:pPr algn="ctr"/>
            <a:endParaRPr lang="hu-HU" dirty="0"/>
          </a:p>
          <a:p>
            <a:pPr algn="ctr"/>
            <a:r>
              <a:rPr lang="hu-HU" smtClean="0"/>
              <a:t>EMBASSY OF BELGIUM </a:t>
            </a:r>
            <a:endParaRPr lang="hu-HU" dirty="0" smtClean="0"/>
          </a:p>
          <a:p>
            <a:pPr algn="ctr"/>
            <a:r>
              <a:rPr lang="hu-HU" dirty="0" smtClean="0"/>
              <a:t> ECONOMIC AND COMMERCIAL REPRESENTATION OF WALLONIA AND THE BRUSSELS-CAPITAL REGION 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1051 Budapest, Bajcsy-Zsilinszky út 12. #</a:t>
            </a:r>
            <a:r>
              <a:rPr lang="hu-HU" dirty="0" smtClean="0"/>
              <a:t>608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Tel: (+36 1) 266 8621</a:t>
            </a:r>
          </a:p>
          <a:p>
            <a:pPr algn="ctr"/>
            <a:r>
              <a:rPr lang="hu-HU" dirty="0"/>
              <a:t>Fax: (+36 1) 266 8622</a:t>
            </a:r>
          </a:p>
          <a:p>
            <a:pPr algn="ctr"/>
            <a:r>
              <a:rPr lang="hu-HU" dirty="0" err="1">
                <a:hlinkClick r:id="rId2"/>
              </a:rPr>
              <a:t>budapest</a:t>
            </a:r>
            <a:r>
              <a:rPr lang="hu-HU" dirty="0">
                <a:hlinkClick r:id="rId2"/>
              </a:rPr>
              <a:t>@</a:t>
            </a:r>
            <a:r>
              <a:rPr lang="hu-HU" dirty="0" err="1">
                <a:hlinkClick r:id="rId2"/>
              </a:rPr>
              <a:t>awex-wallonia.com</a:t>
            </a:r>
            <a:r>
              <a:rPr lang="hu-HU" dirty="0"/>
              <a:t> </a:t>
            </a:r>
          </a:p>
          <a:p>
            <a:pPr algn="ctr"/>
            <a:r>
              <a:rPr lang="hu-HU" dirty="0" err="1">
                <a:hlinkClick r:id="rId3"/>
              </a:rPr>
              <a:t>www.awexbudapest.hu</a:t>
            </a:r>
            <a:r>
              <a:rPr lang="hu-HU" dirty="0"/>
              <a:t> </a:t>
            </a:r>
          </a:p>
          <a:p>
            <a:endParaRPr lang="fr-BE" dirty="0"/>
          </a:p>
        </p:txBody>
      </p:sp>
      <p:pic>
        <p:nvPicPr>
          <p:cNvPr id="3" name="Picture 2" descr="Képtalálat a következőre: „logo awex”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168085"/>
            <a:ext cx="27813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Képtalálat a következőre: „logo awex”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4"/>
          <a:stretch/>
        </p:blipFill>
        <p:spPr bwMode="auto">
          <a:xfrm>
            <a:off x="10079355" y="4969424"/>
            <a:ext cx="1076325" cy="1268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50" y="5168085"/>
            <a:ext cx="1340549" cy="10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8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hu-HU" dirty="0" smtClean="0"/>
              <a:t>s</a:t>
            </a:r>
            <a:r>
              <a:rPr lang="en-US" dirty="0" smtClean="0"/>
              <a:t> to Europe</a:t>
            </a:r>
            <a:endParaRPr lang="en-US" dirty="0"/>
          </a:p>
        </p:txBody>
      </p:sp>
      <p:pic>
        <p:nvPicPr>
          <p:cNvPr id="5" name="Image 7" descr="map_europ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416" y="1846263"/>
            <a:ext cx="4351805" cy="4022725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Légende à une bordure 1 8"/>
          <p:cNvSpPr>
            <a:spLocks noGrp="1"/>
          </p:cNvSpPr>
          <p:nvPr>
            <p:ph sz="half" idx="2"/>
          </p:nvPr>
        </p:nvSpPr>
        <p:spPr>
          <a:xfrm>
            <a:off x="7106165" y="2256345"/>
            <a:ext cx="2141838" cy="1228260"/>
          </a:xfrm>
          <a:prstGeom prst="accentCallout1">
            <a:avLst>
              <a:gd name="adj1" fmla="val 18750"/>
              <a:gd name="adj2" fmla="val -8333"/>
              <a:gd name="adj3" fmla="val 83199"/>
              <a:gd name="adj4" fmla="val -126298"/>
            </a:avLst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b="1" dirty="0">
                <a:solidFill>
                  <a:schemeClr val="accent1"/>
                </a:solidFill>
              </a:rPr>
              <a:t>75 %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EU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 (GDP)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Légende à une bordure 1 9"/>
          <p:cNvSpPr/>
          <p:nvPr/>
        </p:nvSpPr>
        <p:spPr>
          <a:xfrm>
            <a:off x="7106165" y="3882211"/>
            <a:ext cx="2062549" cy="1505335"/>
          </a:xfrm>
          <a:prstGeom prst="accentCallout1">
            <a:avLst>
              <a:gd name="adj1" fmla="val 82230"/>
              <a:gd name="adj2" fmla="val -8333"/>
              <a:gd name="adj3" fmla="val 453"/>
              <a:gd name="adj4" fmla="val -134942"/>
            </a:avLst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b="1" dirty="0">
                <a:solidFill>
                  <a:schemeClr val="accent1"/>
                </a:solidFill>
              </a:rPr>
              <a:t>40 %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 Political Organization </a:t>
            </a:r>
            <a:endParaRPr lang="en-US" dirty="0"/>
          </a:p>
        </p:txBody>
      </p:sp>
      <p:pic>
        <p:nvPicPr>
          <p:cNvPr id="7" name="Content Placeholder 6" descr="Képtalálat a következőre: „carte belgique fédérale, regions, communautés”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8" y="2906936"/>
            <a:ext cx="2438405" cy="154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éptalálat a következőre: „belgique régions politique carte”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786"/>
          <a:stretch/>
        </p:blipFill>
        <p:spPr bwMode="auto">
          <a:xfrm>
            <a:off x="4833620" y="2042830"/>
            <a:ext cx="6217920" cy="1638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Képtalálat a következőre: „belgique  communautés carte”">
            <a:hlinkClick r:id="rId4" tgtFrame="&quot;_blank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4"/>
          <a:stretch/>
        </p:blipFill>
        <p:spPr bwMode="auto">
          <a:xfrm>
            <a:off x="4833620" y="3986600"/>
            <a:ext cx="6322060" cy="1695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5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competencies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Internal security and justice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Social security, employment law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Main legal codes (civil, criminal, commercial)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Defence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Monetary and credit policy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Food chain security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Nuclear and space policy</a:t>
            </a:r>
          </a:p>
          <a:p>
            <a:pPr marL="347472" indent="-347472" defTabSz="457200">
              <a:lnSpc>
                <a:spcPct val="100000"/>
              </a:lnSpc>
              <a:spcBef>
                <a:spcPts val="768"/>
              </a:spcBef>
              <a:buFont typeface="Arial"/>
              <a:buChar char="•"/>
            </a:pPr>
            <a:r>
              <a:rPr lang="en-GB" dirty="0"/>
              <a:t>Foreign affairs (in collaboration with federated entities) </a:t>
            </a:r>
          </a:p>
          <a:p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0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</a:t>
            </a:r>
            <a:r>
              <a:rPr lang="hu-HU" dirty="0" smtClean="0"/>
              <a:t> </a:t>
            </a:r>
            <a:r>
              <a:rPr lang="en-US" dirty="0" smtClean="0"/>
              <a:t>competencies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Housing </a:t>
            </a:r>
            <a:r>
              <a:rPr lang="en-GB" dirty="0"/>
              <a:t>and regional development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Environment </a:t>
            </a:r>
            <a:r>
              <a:rPr lang="en-GB" dirty="0"/>
              <a:t>and agriculture (+ energy and water)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Public </a:t>
            </a:r>
            <a:r>
              <a:rPr lang="en-GB" dirty="0"/>
              <a:t>works and transport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Economic </a:t>
            </a:r>
            <a:r>
              <a:rPr lang="en-GB" dirty="0"/>
              <a:t>policy, foreign trade, foreign investment and employment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Health </a:t>
            </a:r>
            <a:r>
              <a:rPr lang="en-GB" dirty="0"/>
              <a:t>and social assistance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Supervision </a:t>
            </a:r>
            <a:r>
              <a:rPr lang="en-GB" dirty="0"/>
              <a:t>of local and provincial governments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Scientific </a:t>
            </a:r>
            <a:r>
              <a:rPr lang="en-GB" dirty="0"/>
              <a:t>research and new technologies</a:t>
            </a:r>
          </a:p>
          <a:p>
            <a:pPr defTabSz="457200">
              <a:lnSpc>
                <a:spcPct val="100000"/>
              </a:lnSpc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GB" dirty="0" smtClean="0"/>
              <a:t>External </a:t>
            </a:r>
            <a:r>
              <a:rPr lang="en-GB" dirty="0"/>
              <a:t>relations in all these areas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9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competencies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fr-FR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anguage 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/>
              <a:t> C</a:t>
            </a:r>
            <a:r>
              <a:rPr lang="en-US" dirty="0" smtClean="0"/>
              <a:t>ulture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audiovisual </a:t>
            </a:r>
            <a:r>
              <a:rPr lang="en-US" dirty="0" smtClean="0"/>
              <a:t>sector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Education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/>
              <a:t> C</a:t>
            </a:r>
            <a:r>
              <a:rPr lang="en-US" dirty="0" smtClean="0"/>
              <a:t>are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63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WALLONIA</a:t>
            </a:r>
            <a:endParaRPr lang="fr-BE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519" y="1928114"/>
            <a:ext cx="6427161" cy="4023360"/>
          </a:xfrm>
        </p:spPr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Territory</a:t>
            </a:r>
            <a:r>
              <a:rPr lang="hu-HU" dirty="0" smtClean="0"/>
              <a:t>: </a:t>
            </a:r>
            <a:r>
              <a:rPr lang="fr-BE" dirty="0" smtClean="0"/>
              <a:t>16,844.3</a:t>
            </a:r>
            <a:r>
              <a:rPr lang="hu-HU" dirty="0" smtClean="0"/>
              <a:t> </a:t>
            </a:r>
            <a:r>
              <a:rPr lang="fr-BE" dirty="0"/>
              <a:t>km</a:t>
            </a:r>
            <a:r>
              <a:rPr lang="fr-BE" baseline="30000" dirty="0"/>
              <a:t>2</a:t>
            </a:r>
            <a:r>
              <a:rPr lang="fr-BE" dirty="0"/>
              <a:t> </a:t>
            </a:r>
            <a:r>
              <a:rPr lang="hu-HU" dirty="0" smtClean="0"/>
              <a:t>(55,2% </a:t>
            </a:r>
            <a:r>
              <a:rPr lang="en-US" dirty="0" smtClean="0"/>
              <a:t>of Belgian territory</a:t>
            </a:r>
            <a:r>
              <a:rPr lang="hu-H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Population</a:t>
            </a:r>
            <a:r>
              <a:rPr lang="hu-HU" dirty="0" smtClean="0"/>
              <a:t>: 3,589 </a:t>
            </a:r>
            <a:r>
              <a:rPr lang="en-US" dirty="0" smtClean="0"/>
              <a:t>million inhabitants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5 </a:t>
            </a:r>
            <a:r>
              <a:rPr lang="en-US" dirty="0" smtClean="0"/>
              <a:t>provinces: Hainaut, Walloon Brabant, Namur, </a:t>
            </a:r>
            <a:r>
              <a:rPr lang="fr-BE" dirty="0" smtClean="0"/>
              <a:t>Liège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Luxembourg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20 </a:t>
            </a:r>
            <a:r>
              <a:rPr lang="en-US" dirty="0" smtClean="0"/>
              <a:t>administrative arrondissements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262 </a:t>
            </a:r>
            <a:r>
              <a:rPr lang="en-US" dirty="0" smtClean="0"/>
              <a:t>communes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Képtalálat a következőre: „provinces wallonie carte”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81077"/>
            <a:ext cx="3467100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1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502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Wallonia is 0.10% of world GDP </a:t>
            </a:r>
            <a:r>
              <a:rPr lang="en-US" b="1" dirty="0" smtClean="0"/>
              <a:t>BUT</a:t>
            </a:r>
            <a:r>
              <a:rPr lang="en-US" dirty="0" smtClean="0"/>
              <a:t> Walloon businesses provide 0.30% of global trade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GDP</a:t>
            </a:r>
            <a:r>
              <a:rPr lang="en-US" dirty="0"/>
              <a:t>: 87,9 </a:t>
            </a:r>
            <a:r>
              <a:rPr lang="en-US" dirty="0" err="1"/>
              <a:t>bn</a:t>
            </a:r>
            <a:r>
              <a:rPr lang="en-US" dirty="0"/>
              <a:t>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GDP growth rate in volume: 1,3%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Average annual growth in international export of goods and services: </a:t>
            </a:r>
            <a:r>
              <a:rPr lang="hu-HU" dirty="0"/>
              <a:t>3,8%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1 161 000 Walloons active in the Walloon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dirty="0" smtClean="0"/>
              <a:t>market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70 000 </a:t>
            </a:r>
            <a:r>
              <a:rPr lang="en-US" dirty="0" smtClean="0"/>
              <a:t>businesses – 650 000 jobs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9 </a:t>
            </a:r>
            <a:r>
              <a:rPr lang="en-US" dirty="0" smtClean="0"/>
              <a:t>employees on average per company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2 000 </a:t>
            </a:r>
            <a:r>
              <a:rPr lang="en-US" dirty="0" smtClean="0"/>
              <a:t>new businesses per year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8 000 businesses export </a:t>
            </a:r>
            <a:r>
              <a:rPr lang="hu-HU" dirty="0" err="1" smtClean="0"/>
              <a:t>with</a:t>
            </a:r>
            <a:r>
              <a:rPr lang="hu-HU" dirty="0" smtClean="0"/>
              <a:t> AWEX</a:t>
            </a:r>
            <a:endParaRPr lang="en-US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71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923</TotalTime>
  <Words>697</Words>
  <Application>Microsoft Office PowerPoint</Application>
  <PresentationFormat>Widescreen</PresentationFormat>
  <Paragraphs>206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Retrospect</vt:lpstr>
      <vt:lpstr>Image bitmap</vt:lpstr>
      <vt:lpstr>Photo Editor Photo</vt:lpstr>
      <vt:lpstr>Wallonia Business and Competitiveness Clusters  MAGEOSZ and the Wallonia Foreign Trade and Investment Agency  Opportunities of Cooperation</vt:lpstr>
      <vt:lpstr>BELGIUM</vt:lpstr>
      <vt:lpstr>Connections to Europe</vt:lpstr>
      <vt:lpstr>Belgian Political Organization </vt:lpstr>
      <vt:lpstr>Federal competencies </vt:lpstr>
      <vt:lpstr>Regional competencies </vt:lpstr>
      <vt:lpstr>Community competencies</vt:lpstr>
      <vt:lpstr>WALLONIA</vt:lpstr>
      <vt:lpstr>Economy</vt:lpstr>
      <vt:lpstr>Foreign investments in Wallonia</vt:lpstr>
      <vt:lpstr>The aura</vt:lpstr>
      <vt:lpstr>Wallonia’s “power of ten”</vt:lpstr>
      <vt:lpstr>AWEX </vt:lpstr>
      <vt:lpstr>Structure</vt:lpstr>
      <vt:lpstr>Regional Centres </vt:lpstr>
      <vt:lpstr>Global Network</vt:lpstr>
      <vt:lpstr>Role of Economic and Commercial Counsellors </vt:lpstr>
      <vt:lpstr>Objectives</vt:lpstr>
      <vt:lpstr>Key Sectors</vt:lpstr>
      <vt:lpstr>Business Clusters</vt:lpstr>
      <vt:lpstr>Competitiveness Clusters</vt:lpstr>
      <vt:lpstr>PowerPoint Presentation</vt:lpstr>
      <vt:lpstr>PowerPoint Presentation</vt:lpstr>
      <vt:lpstr>Wallonia in figures</vt:lpstr>
      <vt:lpstr>Pilot Project at Midest</vt:lpstr>
      <vt:lpstr>They have already chosen Wallonia…</vt:lpstr>
      <vt:lpstr>FEEL INSPIRED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AWEX3</dc:creator>
  <cp:lastModifiedBy>AWEX3</cp:lastModifiedBy>
  <cp:revision>85</cp:revision>
  <dcterms:created xsi:type="dcterms:W3CDTF">2017-02-17T10:04:40Z</dcterms:created>
  <dcterms:modified xsi:type="dcterms:W3CDTF">2017-02-24T08:05:34Z</dcterms:modified>
</cp:coreProperties>
</file>